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4"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2FDC6-E7CF-41AC-8436-DC3B30510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8A77435-8552-4EEC-ABE6-3FF8C3F06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E8167D1-242B-478F-86AB-2E237FA66524}"/>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C16320E7-63C1-43CC-9428-579285E10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E18293-972E-46C8-8764-C88510DB2FBD}"/>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33701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ACF3E-2341-473B-9F1D-CFFFD86BF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1EE7836-2A43-47DF-9DE3-FCFB4A631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79063D-6F05-4C1A-B0F6-23B9AAB06C7C}"/>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BBA8AA36-18C5-457A-9CAC-328EECFA3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95CB36-00E3-4099-ACAA-AF0510880D40}"/>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338068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C7CD20-BF35-4E28-83DF-150C8F80D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6F91ACE-791C-4D46-BF48-148E88147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08C8BD-961C-445B-B151-918AEE23CD79}"/>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293DFDFB-2E30-4BF6-B62A-D761B0512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B2499E-B48B-4C0E-B200-B47A2C644CE9}"/>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413069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D8493-0E37-4D80-986A-D7D713D25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466A66-C1FB-4A20-9CB6-F0E4BD097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574AE9-28EF-46A9-A18F-73C5D897B762}"/>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08547471-672D-4730-8B7E-71AE5C95D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A4CACA-CE64-44AF-91FA-96CE9DFB8374}"/>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86541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9E3B9-31D7-4728-AD7B-1D93A2E2C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E9DADEE-B949-403C-B1AC-0698D3FE5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EDCA1D0-533B-4040-9452-3B653884C1C6}"/>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9248B711-1297-49CE-ABF8-F7B52B33D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F0C262-C1E3-496D-B66C-A0C73E74A8F3}"/>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2852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8CA47-2A42-4D80-9C19-AFCCC57B4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23D94C-5D35-40B5-B19E-9436940C0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8BB6847-2C9B-471D-98DC-475E7F67E2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47D5D8E-EA6F-48A8-8106-BD74D33DF9A2}"/>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6" name="Footer Placeholder 5">
            <a:extLst>
              <a:ext uri="{FF2B5EF4-FFF2-40B4-BE49-F238E27FC236}">
                <a16:creationId xmlns:a16="http://schemas.microsoft.com/office/drawing/2014/main" xmlns="" id="{F425D0BD-B463-41B5-B855-9AD04D8B9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352FDB-3067-48B0-88E2-DBC55CA4C11E}"/>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14066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39438-1D30-4ED8-8F2F-B86EE55B07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E84AD7-543A-480C-836B-E261850F6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FA3A4F2-0D76-4F12-B4FF-477EBA4B8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81886B-42D2-4938-BD99-E1549EF1D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AA55149-11F6-4A30-9FA2-2D408C013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805A142-1CA3-4E41-A940-ACB73DDD1459}"/>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8" name="Footer Placeholder 7">
            <a:extLst>
              <a:ext uri="{FF2B5EF4-FFF2-40B4-BE49-F238E27FC236}">
                <a16:creationId xmlns:a16="http://schemas.microsoft.com/office/drawing/2014/main" xmlns="" id="{0397BD6B-F56E-4D6A-A5A4-66CFCBB64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C4B0307-6A2E-4D77-A3F4-90417B80DBF0}"/>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88138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D9497-5B23-4B82-9445-6F4F70A51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490A2A-12AA-4C3F-96C7-B920B32E0C9B}"/>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4" name="Footer Placeholder 3">
            <a:extLst>
              <a:ext uri="{FF2B5EF4-FFF2-40B4-BE49-F238E27FC236}">
                <a16:creationId xmlns:a16="http://schemas.microsoft.com/office/drawing/2014/main" xmlns="" id="{AB8A305E-9278-4F3E-9563-53646CC3D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224EBA-5EF1-450A-BA01-4D347620FE27}"/>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6416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8A5756-0AC5-4246-982D-DCFDF53E4BE4}"/>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3" name="Footer Placeholder 2">
            <a:extLst>
              <a:ext uri="{FF2B5EF4-FFF2-40B4-BE49-F238E27FC236}">
                <a16:creationId xmlns:a16="http://schemas.microsoft.com/office/drawing/2014/main" xmlns="" id="{C9803E88-0FB3-4080-A755-48BAB0121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CEC2A6D-4C58-4940-8ED3-CDE71CE48815}"/>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31653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0500B-943F-41C4-8AC7-D558E0743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DED51F9-19FA-4546-BB44-30565DB43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3025FF0-2C14-448B-80D6-43842DE32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AD8089-8DFF-40F7-B1C5-1DBF075D2BD4}"/>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6" name="Footer Placeholder 5">
            <a:extLst>
              <a:ext uri="{FF2B5EF4-FFF2-40B4-BE49-F238E27FC236}">
                <a16:creationId xmlns:a16="http://schemas.microsoft.com/office/drawing/2014/main" xmlns="" id="{5117B3A3-EC86-4042-B6BA-BC192F7B6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143EB2-8285-4DAB-8F72-AC6BEEAE6E17}"/>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90101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4E7DA-F279-49ED-9677-ACCF509D4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E49F9F-6E3F-48F0-869F-1F5C45658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269937E-1EC6-4BAD-A023-61B75F175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4A4CC2-D720-480C-A7FE-B4BC78D52A38}"/>
              </a:ext>
            </a:extLst>
          </p:cNvPr>
          <p:cNvSpPr>
            <a:spLocks noGrp="1"/>
          </p:cNvSpPr>
          <p:nvPr>
            <p:ph type="dt" sz="half" idx="10"/>
          </p:nvPr>
        </p:nvSpPr>
        <p:spPr/>
        <p:txBody>
          <a:bodyPr/>
          <a:lstStyle/>
          <a:p>
            <a:fld id="{79F6CD79-34C7-4F5A-BFEC-60D9DD32687D}" type="datetimeFigureOut">
              <a:rPr lang="en-US" smtClean="0"/>
              <a:t>10/31/2019</a:t>
            </a:fld>
            <a:endParaRPr lang="en-US"/>
          </a:p>
        </p:txBody>
      </p:sp>
      <p:sp>
        <p:nvSpPr>
          <p:cNvPr id="6" name="Footer Placeholder 5">
            <a:extLst>
              <a:ext uri="{FF2B5EF4-FFF2-40B4-BE49-F238E27FC236}">
                <a16:creationId xmlns:a16="http://schemas.microsoft.com/office/drawing/2014/main" xmlns="" id="{ABA2AE43-AF4C-470F-96EA-FCC805253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CB97A7-A393-430F-B933-16E20AFCA9B6}"/>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1828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3C9C3B7-2073-4EBB-9A5B-BDB1F21E6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08609D8-A2E1-4426-9F68-73EFF60CF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889681-38D7-4DF4-AD8B-B777E2478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CD79-34C7-4F5A-BFEC-60D9DD32687D}" type="datetimeFigureOut">
              <a:rPr lang="en-US" smtClean="0"/>
              <a:t>10/31/2019</a:t>
            </a:fld>
            <a:endParaRPr lang="en-US"/>
          </a:p>
        </p:txBody>
      </p:sp>
      <p:sp>
        <p:nvSpPr>
          <p:cNvPr id="5" name="Footer Placeholder 4">
            <a:extLst>
              <a:ext uri="{FF2B5EF4-FFF2-40B4-BE49-F238E27FC236}">
                <a16:creationId xmlns:a16="http://schemas.microsoft.com/office/drawing/2014/main" xmlns="" id="{6210F3AC-6707-42E8-9D44-18A9946F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F04D963-25C2-4BC0-8CDF-EBEBF9E96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6476-66A7-484E-97A5-F1A9ECE53034}" type="slidenum">
              <a:rPr lang="en-US" smtClean="0"/>
              <a:t>‹#›</a:t>
            </a:fld>
            <a:endParaRPr lang="en-US"/>
          </a:p>
        </p:txBody>
      </p:sp>
    </p:spTree>
    <p:extLst>
      <p:ext uri="{BB962C8B-B14F-4D97-AF65-F5344CB8AC3E}">
        <p14:creationId xmlns:p14="http://schemas.microsoft.com/office/powerpoint/2010/main" val="109278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Program Files\Microsoft Office\MEDIA\OFFICE12\Lines\BD21315_.gif">
            <a:extLst>
              <a:ext uri="{FF2B5EF4-FFF2-40B4-BE49-F238E27FC236}">
                <a16:creationId xmlns:a16="http://schemas.microsoft.com/office/drawing/2014/main" xmlns="" id="{2A55464F-04C5-453B-B030-5C057A32C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179" y="1278843"/>
            <a:ext cx="6698200" cy="3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descr="CDET Logo.PNG">
            <a:extLst>
              <a:ext uri="{FF2B5EF4-FFF2-40B4-BE49-F238E27FC236}">
                <a16:creationId xmlns:a16="http://schemas.microsoft.com/office/drawing/2014/main" xmlns="" id="{683D4D87-00C5-435B-869A-AE7327FFF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13326" y="1585007"/>
            <a:ext cx="4038600" cy="3994150"/>
          </a:xfrm>
          <a:prstGeom prst="rect">
            <a:avLst/>
          </a:prstGeom>
        </p:spPr>
      </p:pic>
      <p:sp>
        <p:nvSpPr>
          <p:cNvPr id="8" name="TextBox 12">
            <a:extLst>
              <a:ext uri="{FF2B5EF4-FFF2-40B4-BE49-F238E27FC236}">
                <a16:creationId xmlns:a16="http://schemas.microsoft.com/office/drawing/2014/main" xmlns="" id="{A55D2DA6-2C12-4D3C-9087-B6DA2D35177A}"/>
              </a:ext>
            </a:extLst>
          </p:cNvPr>
          <p:cNvSpPr txBox="1">
            <a:spLocks noChangeArrowheads="1"/>
          </p:cNvSpPr>
          <p:nvPr/>
        </p:nvSpPr>
        <p:spPr bwMode="auto">
          <a:xfrm>
            <a:off x="4790041" y="5579157"/>
            <a:ext cx="261191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Baskerville Old Face" panose="02020602080505020303" pitchFamily="18" charset="0"/>
              </a:rPr>
              <a:t>1 November 2019</a:t>
            </a:r>
          </a:p>
          <a:p>
            <a:pPr algn="ctr" eaLnBrk="1" hangingPunct="1">
              <a:spcBef>
                <a:spcPct val="0"/>
              </a:spcBef>
              <a:buFontTx/>
              <a:buNone/>
            </a:pPr>
            <a:r>
              <a:rPr lang="en-US" altLang="en-US" sz="1800" dirty="0">
                <a:latin typeface="Baskerville Old Face" panose="02020602080505020303" pitchFamily="18" charset="0"/>
              </a:rPr>
              <a:t>Camp Pendleton</a:t>
            </a:r>
          </a:p>
        </p:txBody>
      </p:sp>
      <p:sp>
        <p:nvSpPr>
          <p:cNvPr id="2" name="Rectangle 1">
            <a:extLst>
              <a:ext uri="{FF2B5EF4-FFF2-40B4-BE49-F238E27FC236}">
                <a16:creationId xmlns:a16="http://schemas.microsoft.com/office/drawing/2014/main" xmlns="" id="{87A77B7A-47AC-4C54-BDDC-AA95D17FBA92}"/>
              </a:ext>
            </a:extLst>
          </p:cNvPr>
          <p:cNvSpPr/>
          <p:nvPr/>
        </p:nvSpPr>
        <p:spPr>
          <a:xfrm>
            <a:off x="3048000" y="182455"/>
            <a:ext cx="6096000" cy="1015663"/>
          </a:xfrm>
          <a:prstGeom prst="rect">
            <a:avLst/>
          </a:prstGeom>
        </p:spPr>
        <p:txBody>
          <a:bodyPr>
            <a:spAutoFit/>
          </a:bodyPr>
          <a:lstStyle/>
          <a:p>
            <a:pPr lvl="0" algn="ctr" fontAlgn="base">
              <a:spcBef>
                <a:spcPct val="0"/>
              </a:spcBef>
              <a:spcAft>
                <a:spcPct val="0"/>
              </a:spcAft>
            </a:pPr>
            <a:r>
              <a:rPr lang="en-US" altLang="en-US" sz="2000" dirty="0">
                <a:solidFill>
                  <a:srgbClr val="C00000"/>
                </a:solidFill>
                <a:latin typeface="Algerian" panose="04020705040A02060702" pitchFamily="82" charset="0"/>
              </a:rPr>
              <a:t>Command and Staff COLLEGE</a:t>
            </a:r>
          </a:p>
          <a:p>
            <a:pPr lvl="0" algn="ctr" fontAlgn="base">
              <a:spcBef>
                <a:spcPct val="0"/>
              </a:spcBef>
              <a:spcAft>
                <a:spcPct val="0"/>
              </a:spcAft>
            </a:pPr>
            <a:r>
              <a:rPr lang="en-US" altLang="en-US" sz="2000" dirty="0">
                <a:solidFill>
                  <a:srgbClr val="C00000"/>
                </a:solidFill>
                <a:latin typeface="Algerian" panose="04020705040A02060702" pitchFamily="82" charset="0"/>
              </a:rPr>
              <a:t>Blended Seminar program</a:t>
            </a:r>
          </a:p>
          <a:p>
            <a:pPr lvl="0" algn="ctr" fontAlgn="base">
              <a:spcBef>
                <a:spcPct val="0"/>
              </a:spcBef>
              <a:spcAft>
                <a:spcPct val="0"/>
              </a:spcAft>
            </a:pPr>
            <a:r>
              <a:rPr lang="en-US" altLang="en-US" sz="2000" dirty="0">
                <a:solidFill>
                  <a:srgbClr val="C00000"/>
                </a:solidFill>
                <a:latin typeface="Algerian" panose="04020705040A02060702" pitchFamily="82" charset="0"/>
              </a:rPr>
              <a:t>Graduation</a:t>
            </a:r>
          </a:p>
        </p:txBody>
      </p:sp>
      <p:pic>
        <p:nvPicPr>
          <p:cNvPr id="9" name="Picture 2" descr="C:\Program Files\Microsoft Office\MEDIA\OFFICE12\Lines\BD21315_.gif">
            <a:extLst>
              <a:ext uri="{FF2B5EF4-FFF2-40B4-BE49-F238E27FC236}">
                <a16:creationId xmlns:a16="http://schemas.microsoft.com/office/drawing/2014/main" xmlns="" id="{C0419FCB-5D4E-4661-9861-7AA1898DD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24" y="6473877"/>
            <a:ext cx="6698200" cy="3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9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xmlns="" id="{CE0D405A-5BC6-4E0D-A1B3-D25D32B505CB}"/>
              </a:ext>
            </a:extLst>
          </p:cNvPr>
          <p:cNvSpPr txBox="1">
            <a:spLocks noChangeArrowheads="1"/>
          </p:cNvSpPr>
          <p:nvPr/>
        </p:nvSpPr>
        <p:spPr bwMode="auto">
          <a:xfrm>
            <a:off x="4507832" y="445167"/>
            <a:ext cx="343301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Algerian" panose="04020705040A02060702" pitchFamily="82" charset="0"/>
              </a:rPr>
              <a:t>Program</a:t>
            </a:r>
          </a:p>
        </p:txBody>
      </p:sp>
      <p:pic>
        <p:nvPicPr>
          <p:cNvPr id="5" name="Picture 2" descr="C:\Program Files\Microsoft Office\MEDIA\OFFICE12\Lines\BD21315_.gif">
            <a:extLst>
              <a:ext uri="{FF2B5EF4-FFF2-40B4-BE49-F238E27FC236}">
                <a16:creationId xmlns:a16="http://schemas.microsoft.com/office/drawing/2014/main" xmlns="" id="{866CE091-1DBF-4558-AE15-F90C28CE8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454" y="1029367"/>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8327B041-F85B-42AA-AD5F-BFCEE6835914}"/>
              </a:ext>
            </a:extLst>
          </p:cNvPr>
          <p:cNvSpPr txBox="1">
            <a:spLocks noChangeArrowheads="1"/>
          </p:cNvSpPr>
          <p:nvPr/>
        </p:nvSpPr>
        <p:spPr bwMode="auto">
          <a:xfrm>
            <a:off x="3424498" y="1458206"/>
            <a:ext cx="559545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Invocation</a:t>
            </a:r>
          </a:p>
          <a:p>
            <a:pPr algn="ctr" eaLnBrk="1" hangingPunct="1">
              <a:spcBef>
                <a:spcPct val="0"/>
              </a:spcBef>
              <a:buFontTx/>
              <a:buNone/>
            </a:pPr>
            <a:r>
              <a:rPr lang="en-US" altLang="en-US" sz="1400" dirty="0">
                <a:latin typeface="Times New Roman" panose="02020603050405020304" pitchFamily="18" charset="0"/>
                <a:cs typeface="Times New Roman" panose="02020603050405020304" pitchFamily="18" charset="0"/>
              </a:rPr>
              <a:t>LCDR Shawn Bootsma, Chaplain Corps</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National Anthem</a:t>
            </a: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Introductory Remarks</a:t>
            </a:r>
          </a:p>
          <a:p>
            <a:pPr algn="ctr">
              <a:spcBef>
                <a:spcPct val="0"/>
              </a:spcBef>
              <a:buNone/>
            </a:pPr>
            <a:r>
              <a:rPr lang="en-US" altLang="en-US" sz="1400" dirty="0">
                <a:latin typeface="Times New Roman" panose="02020603050405020304" pitchFamily="18" charset="0"/>
                <a:cs typeface="Times New Roman" panose="02020603050405020304" pitchFamily="18" charset="0"/>
              </a:rPr>
              <a:t>Mr. Jeff Willis</a:t>
            </a:r>
          </a:p>
          <a:p>
            <a:pPr algn="ctr">
              <a:spcBef>
                <a:spcPct val="0"/>
              </a:spcBef>
              <a:buNone/>
            </a:pPr>
            <a:r>
              <a:rPr lang="en-US" altLang="en-US" sz="1400" dirty="0">
                <a:latin typeface="Times New Roman" panose="02020603050405020304" pitchFamily="18" charset="0"/>
                <a:cs typeface="Times New Roman" panose="02020603050405020304" pitchFamily="18" charset="0"/>
              </a:rPr>
              <a:t>Regional Director, CDET</a:t>
            </a:r>
          </a:p>
          <a:p>
            <a:pPr algn="ctr" eaLnBrk="1" hangingPunct="1">
              <a:spcBef>
                <a:spcPct val="0"/>
              </a:spcBef>
              <a:buFontTx/>
              <a:buNone/>
            </a:pPr>
            <a:endParaRPr lang="en-US" altLang="en-US" sz="14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Introduction of Guest Speaker</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Guest Speaker</a:t>
            </a:r>
          </a:p>
          <a:p>
            <a:pPr algn="ctr">
              <a:spcBef>
                <a:spcPct val="0"/>
              </a:spcBef>
              <a:buNone/>
            </a:pPr>
            <a:r>
              <a:rPr lang="en-US" sz="1400" dirty="0">
                <a:latin typeface="Times New Roman" panose="02020603050405020304" pitchFamily="18" charset="0"/>
                <a:cs typeface="Times New Roman" panose="02020603050405020304" pitchFamily="18" charset="0"/>
              </a:rPr>
              <a:t>Brigadier General Thomas B. Savage, USMC</a:t>
            </a:r>
          </a:p>
          <a:p>
            <a:pPr algn="ctr">
              <a:spcBef>
                <a:spcPct val="0"/>
              </a:spcBef>
              <a:buNone/>
            </a:pPr>
            <a:r>
              <a:rPr lang="en-US" sz="1400" dirty="0">
                <a:latin typeface="Times New Roman" panose="02020603050405020304" pitchFamily="18" charset="0"/>
                <a:cs typeface="Times New Roman" panose="02020603050405020304" pitchFamily="18" charset="0"/>
              </a:rPr>
              <a:t>Deputy Commanding General, I Marine Expeditionary Force</a:t>
            </a:r>
            <a:endParaRPr lang="en-US" altLang="en-US" sz="1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Presentation of Diplomas</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Marines Hymn</a:t>
            </a:r>
            <a:endParaRPr lang="en-US" altLang="en-US" sz="1800" dirty="0">
              <a:latin typeface="Arial" panose="020B0604020202020204" pitchFamily="34" charset="0"/>
            </a:endParaRPr>
          </a:p>
        </p:txBody>
      </p:sp>
      <p:pic>
        <p:nvPicPr>
          <p:cNvPr id="8" name="Picture 2" descr="C:\Program Files\Microsoft Office\MEDIA\OFFICE12\Lines\BD21315_.gif">
            <a:extLst>
              <a:ext uri="{FF2B5EF4-FFF2-40B4-BE49-F238E27FC236}">
                <a16:creationId xmlns:a16="http://schemas.microsoft.com/office/drawing/2014/main" xmlns="" id="{4B9178B1-4D86-4F32-8E44-802EBAC88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89" y="6458422"/>
            <a:ext cx="5655096"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85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xmlns="" id="{6D8BF24B-AA0A-457B-B331-1A123490AC26}"/>
              </a:ext>
            </a:extLst>
          </p:cNvPr>
          <p:cNvSpPr txBox="1">
            <a:spLocks noChangeArrowheads="1"/>
          </p:cNvSpPr>
          <p:nvPr/>
        </p:nvSpPr>
        <p:spPr bwMode="auto">
          <a:xfrm>
            <a:off x="2306973" y="112295"/>
            <a:ext cx="6753138" cy="674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2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Welcome, and thank you for attending the Graduation Ceremony for the Camp Pendleton Region Command and Staff College Blended Seminar Program Course 909/910 for Academic Year 2020.  </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While approximately 20% of Marine Corps active duty officers attend a one-year resident intermediate-level school, the vast majority complete their professional studies through distance education programs offered by the Marine Corps University’s College of Distance Education and Training.</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Several years ago, the Commandant of the Marine Corps directed an expansion of the opportunities for officers to receive a "resident school-like experience.”  This initiative was to become the Blended Seminar Program (BSP).  Today, Blended Seminar Programs are offered through regional campuses at Camp Lejeune, Camp Pendleton, Hawaii, and Okinawa.</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BSP provides a resident-like experience through two periods of resident instruction with the balance of the course conducted in an online format.  The course is supported by a full-time faculty of both active duty and retired Marines.  This highly qualified staff carries each class through the entire program, much like the resident school. In addition to leading the seminars, faculty also serve as role models and mentors. These faculty members deserve a special "thank you." Without their hard work and dedication, it would not have been possible to accomplish the goals of the program.</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Over the past eleven months, the program has covered topics, such as the Theory and Nature of War, National and International Security, Joint Operations, Small Wars, MAGTF Amphibious and Expeditionary Operations, and the Marine Corps Planning Process.  Additionally, learners gained many benefits normally afforded only through a full-time resident program.  These included guest speakers and guided discussions with leaders from all elements of the MAGTF, to include General Officers.  It also included Joint leadership engagements and many curriculum enhancing site visits.</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In addition to providing exceptional resident-like education, the BSP develops officers who are proficient planners, strong MAGTF leaders and competitive for promotion and command.  I am confident that each officer graduating today leaves the program a better leader than when they entered.</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The entire team at the Camp Pendleton Region College of Distance Education and Training wishes to extend our "Congratulations" to today's graduates. It has been our pleasure to serve you.</a:t>
            </a:r>
          </a:p>
          <a:p>
            <a:pPr>
              <a:buNone/>
            </a:pPr>
            <a:r>
              <a:rPr lang="en-US" sz="1100" dirty="0">
                <a:latin typeface="Times New Roman" panose="02020603050405020304" pitchFamily="18" charset="0"/>
                <a:cs typeface="Times New Roman" panose="02020603050405020304" pitchFamily="18" charset="0"/>
              </a:rPr>
              <a:t>				</a:t>
            </a:r>
          </a:p>
          <a:p>
            <a:pPr>
              <a:buNone/>
            </a:pPr>
            <a:r>
              <a:rPr lang="en-US" sz="1100" dirty="0">
                <a:latin typeface="Times New Roman" panose="02020603050405020304" pitchFamily="18" charset="0"/>
                <a:cs typeface="Times New Roman" panose="02020603050405020304" pitchFamily="18" charset="0"/>
              </a:rPr>
              <a:t>				Semper Fidelis,</a:t>
            </a:r>
          </a:p>
          <a:p>
            <a:pPr>
              <a:buNone/>
            </a:pPr>
            <a:endParaRPr lang="en-US" sz="1100" dirty="0">
              <a:latin typeface="Times New Roman" panose="02020603050405020304" pitchFamily="18" charset="0"/>
              <a:cs typeface="Times New Roman" panose="02020603050405020304" pitchFamily="18" charset="0"/>
            </a:endParaRPr>
          </a:p>
          <a:p>
            <a:pPr>
              <a:buNone/>
            </a:pPr>
            <a:r>
              <a:rPr lang="en-US" sz="1100" dirty="0">
                <a:latin typeface="Times New Roman" panose="02020603050405020304" pitchFamily="18" charset="0"/>
                <a:cs typeface="Times New Roman" panose="02020603050405020304" pitchFamily="18" charset="0"/>
              </a:rPr>
              <a:t>                                  			Jeffrey R. Willis, Regional Director</a:t>
            </a:r>
          </a:p>
        </p:txBody>
      </p:sp>
    </p:spTree>
    <p:extLst>
      <p:ext uri="{BB962C8B-B14F-4D97-AF65-F5344CB8AC3E}">
        <p14:creationId xmlns:p14="http://schemas.microsoft.com/office/powerpoint/2010/main" val="398792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0BE82EC-7A9B-49C0-9693-A083EBFD8A23}"/>
              </a:ext>
            </a:extLst>
          </p:cNvPr>
          <p:cNvSpPr/>
          <p:nvPr/>
        </p:nvSpPr>
        <p:spPr>
          <a:xfrm>
            <a:off x="2955721" y="404580"/>
            <a:ext cx="6096000" cy="646331"/>
          </a:xfrm>
          <a:prstGeom prst="rect">
            <a:avLst/>
          </a:prstGeom>
        </p:spPr>
        <p:txBody>
          <a:bodyPr>
            <a:spAutoFit/>
          </a:bodyPr>
          <a:lstStyle/>
          <a:p>
            <a:pPr algn="ctr">
              <a:spcBef>
                <a:spcPct val="0"/>
              </a:spcBef>
              <a:buNone/>
            </a:pPr>
            <a:r>
              <a:rPr lang="en-US" dirty="0">
                <a:latin typeface="Times New Roman" panose="02020603050405020304" pitchFamily="18" charset="0"/>
                <a:cs typeface="Times New Roman" panose="02020603050405020304" pitchFamily="18" charset="0"/>
              </a:rPr>
              <a:t>Brigadier General Thomas B. Savage, USMC</a:t>
            </a:r>
          </a:p>
          <a:p>
            <a:pPr algn="ctr">
              <a:spcBef>
                <a:spcPct val="0"/>
              </a:spcBef>
              <a:buNone/>
            </a:pPr>
            <a:r>
              <a:rPr lang="en-US" dirty="0">
                <a:latin typeface="Times New Roman" panose="02020603050405020304" pitchFamily="18" charset="0"/>
                <a:cs typeface="Times New Roman" panose="02020603050405020304" pitchFamily="18" charset="0"/>
              </a:rPr>
              <a:t>Deputy Commanding General, I Marine Expeditionary Force</a:t>
            </a:r>
            <a:endParaRPr lang="en-US" alt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071375A-9EEC-41CA-9835-80C1881B68FD}"/>
              </a:ext>
            </a:extLst>
          </p:cNvPr>
          <p:cNvPicPr>
            <a:picLocks noChangeAspect="1"/>
          </p:cNvPicPr>
          <p:nvPr/>
        </p:nvPicPr>
        <p:blipFill>
          <a:blip r:embed="rId2"/>
          <a:stretch>
            <a:fillRect/>
          </a:stretch>
        </p:blipFill>
        <p:spPr>
          <a:xfrm>
            <a:off x="5181600" y="1444635"/>
            <a:ext cx="1828800" cy="2286000"/>
          </a:xfrm>
          <a:prstGeom prst="rect">
            <a:avLst/>
          </a:prstGeom>
        </p:spPr>
      </p:pic>
      <p:sp>
        <p:nvSpPr>
          <p:cNvPr id="6" name="Rectangle 5">
            <a:extLst>
              <a:ext uri="{FF2B5EF4-FFF2-40B4-BE49-F238E27FC236}">
                <a16:creationId xmlns:a16="http://schemas.microsoft.com/office/drawing/2014/main" xmlns="" id="{4C1CB858-21F1-4417-8936-FB4C00A3C31D}"/>
              </a:ext>
            </a:extLst>
          </p:cNvPr>
          <p:cNvSpPr/>
          <p:nvPr/>
        </p:nvSpPr>
        <p:spPr>
          <a:xfrm>
            <a:off x="3176175" y="3986129"/>
            <a:ext cx="6096000" cy="1877437"/>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Brigadier General Savage is currently serving as Deputy Commanding General I Marine Expeditionary Force. He is a graduate of California State University and was commissioned in August 1991. He has attended The Basic School, Infantry Officer Course, U.S. Army Infantry Captain Career Course, Marine Corps Command and Staff College, the School of Advanced Warfighting, the Naval War College, and the United Kingdom Higher Command and Staff Course. He has also completed Army Ranger School, Army Airborne School, and the USMC Basic Reconnaissance Course. </a:t>
            </a:r>
            <a:endParaRPr lang="en-US" sz="1400" dirty="0"/>
          </a:p>
        </p:txBody>
      </p:sp>
      <p:pic>
        <p:nvPicPr>
          <p:cNvPr id="7" name="Picture 2" descr="C:\Program Files\Microsoft Office\MEDIA\OFFICE12\Lines\BD21315_.gif">
            <a:extLst>
              <a:ext uri="{FF2B5EF4-FFF2-40B4-BE49-F238E27FC236}">
                <a16:creationId xmlns:a16="http://schemas.microsoft.com/office/drawing/2014/main" xmlns="" id="{EF622BCD-3E9A-49E5-9E6E-C4AE72E3D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175" y="172071"/>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Program Files\Microsoft Office\MEDIA\OFFICE12\Lines\BD21315_.gif">
            <a:extLst>
              <a:ext uri="{FF2B5EF4-FFF2-40B4-BE49-F238E27FC236}">
                <a16:creationId xmlns:a16="http://schemas.microsoft.com/office/drawing/2014/main" xmlns="" id="{86583706-A231-40F5-B522-E06940F6B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401" y="6313000"/>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40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DA36ABB-D353-469E-B87C-57FD650A175A}"/>
              </a:ext>
            </a:extLst>
          </p:cNvPr>
          <p:cNvSpPr>
            <a:spLocks noChangeArrowheads="1"/>
          </p:cNvSpPr>
          <p:nvPr/>
        </p:nvSpPr>
        <p:spPr bwMode="auto">
          <a:xfrm>
            <a:off x="3956843" y="113340"/>
            <a:ext cx="4278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1100"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11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982A3B96-33EF-4837-A287-819CFC24F961}"/>
              </a:ext>
            </a:extLst>
          </p:cNvPr>
          <p:cNvSpPr/>
          <p:nvPr/>
        </p:nvSpPr>
        <p:spPr>
          <a:xfrm>
            <a:off x="3087149" y="633087"/>
            <a:ext cx="6091106" cy="5109091"/>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His service in the Operating Forces includes: Platoon Commander with 1st Battalion, 9th Marines (June 1992-June 1994); Company Executive Officer with 2nd Battalion, 1st Marines (June 1994-January 1996); Logistics Officer, Company Commander, and Operations Officer for 3rd Battalion, 5th Marines (May 1999-August 2002); Aide de Camp to the Commanding General I Marine Expeditionary Force (August 2002-June 2004); G-3 Operations Officer 1st Marine Division (July 2006-June 2007); Operations Officer and Executive Officer for 1st Marine Regiment (June 2007-January 2010); Commanding Officer for 1st Battalion, 5th Marines (January 2010-January 2012); Commanding Officer Headquarters Battalion 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 Marine Division (January 2012- June 2012); Commanding Officer 2nd Marine Regiment (August 2014-March 2016); Assistant Division Commander, 2D Marine Division (March 2016 </a:t>
            </a:r>
            <a:r>
              <a:rPr lang="en-US" sz="1400" dirty="0">
                <a:latin typeface="Calibri" panose="020F0502020204030204" pitchFamily="34" charset="0"/>
              </a:rPr>
              <a:t>–</a:t>
            </a:r>
            <a:r>
              <a:rPr lang="en-US" sz="1400" dirty="0">
                <a:latin typeface="Times New Roman" panose="02020603050405020304" pitchFamily="18" charset="0"/>
                <a:cs typeface="Times New Roman" panose="02020603050405020304" pitchFamily="18" charset="0"/>
              </a:rPr>
              <a:t> June 2016). </a:t>
            </a:r>
            <a:endParaRPr lang="en-US" sz="1400" dirty="0"/>
          </a:p>
          <a:p>
            <a:r>
              <a:rPr lang="en-US" sz="1400" dirty="0">
                <a:latin typeface="Times New Roman" panose="02020603050405020304" pitchFamily="18" charset="0"/>
                <a:cs typeface="Times New Roman" panose="02020603050405020304" pitchFamily="18" charset="0"/>
              </a:rPr>
              <a:t> </a:t>
            </a:r>
            <a:endParaRPr lang="en-US" sz="1400" dirty="0"/>
          </a:p>
          <a:p>
            <a:r>
              <a:rPr lang="en-US" sz="1400" dirty="0">
                <a:latin typeface="Times New Roman" panose="02020603050405020304" pitchFamily="18" charset="0"/>
                <a:cs typeface="Times New Roman" panose="02020603050405020304" pitchFamily="18" charset="0"/>
              </a:rPr>
              <a:t>His service outside the Operating Forces includes duty as an Amphibious Raid Instructor at Special Operations Training Group, Atlantic from January 1996 to May 1997, and as the Assistant Officer in Charge of the Amphibious Reconnaissance School from August 1997 to January 1998. From September 2013 to June 2014 he served as a Fellow on the Chief of Naval Operations Strategic Studies Group. He served as a Strategic Plans Advisor for the Deputy Assistant Secretary of Defense for Plans, Office of Secretary of Defense (Policy) from June 2016 to July 2018, and as the Executive Assistant to the Deputy Commandant for Plans, Policies, and Operations, Headquarters Marine Corps from July 2018 to July 2019.</a:t>
            </a:r>
            <a:endParaRPr lang="en-US" sz="1400" dirty="0">
              <a:effectLst/>
            </a:endParaRPr>
          </a:p>
        </p:txBody>
      </p:sp>
      <p:pic>
        <p:nvPicPr>
          <p:cNvPr id="5" name="Picture 2" descr="C:\Program Files\Microsoft Office\MEDIA\OFFICE12\Lines\BD21315_.gif">
            <a:extLst>
              <a:ext uri="{FF2B5EF4-FFF2-40B4-BE49-F238E27FC236}">
                <a16:creationId xmlns:a16="http://schemas.microsoft.com/office/drawing/2014/main" xmlns="" id="{A1850855-F4BE-4803-B764-CDFAF68AF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56" y="6316691"/>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Microsoft Office\MEDIA\OFFICE12\Lines\BD21315_.gif">
            <a:extLst>
              <a:ext uri="{FF2B5EF4-FFF2-40B4-BE49-F238E27FC236}">
                <a16:creationId xmlns:a16="http://schemas.microsoft.com/office/drawing/2014/main" xmlns="" id="{B45BA55E-813A-4113-8B82-BFAB224CF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962" y="263387"/>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73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F8224290-BA9E-4AB8-8B16-829F500D902C}"/>
              </a:ext>
            </a:extLst>
          </p:cNvPr>
          <p:cNvSpPr>
            <a:spLocks noChangeArrowheads="1"/>
          </p:cNvSpPr>
          <p:nvPr/>
        </p:nvSpPr>
        <p:spPr bwMode="auto">
          <a:xfrm>
            <a:off x="3708172" y="150145"/>
            <a:ext cx="4775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C00000"/>
                </a:solidFill>
                <a:latin typeface="Algerian" panose="04020705040A02060702" pitchFamily="82" charset="0"/>
              </a:rPr>
              <a:t>Command and staff college </a:t>
            </a:r>
          </a:p>
          <a:p>
            <a:pPr algn="ctr">
              <a:spcBef>
                <a:spcPct val="0"/>
              </a:spcBef>
              <a:buFontTx/>
              <a:buNone/>
            </a:pPr>
            <a:r>
              <a:rPr lang="en-US" altLang="en-US" sz="1800" dirty="0">
                <a:solidFill>
                  <a:srgbClr val="C00000"/>
                </a:solidFill>
                <a:latin typeface="Algerian" panose="04020705040A02060702" pitchFamily="82" charset="0"/>
              </a:rPr>
              <a:t>Blended seminar program graduates</a:t>
            </a:r>
          </a:p>
        </p:txBody>
      </p:sp>
      <p:sp>
        <p:nvSpPr>
          <p:cNvPr id="5" name="TextBox 4">
            <a:extLst>
              <a:ext uri="{FF2B5EF4-FFF2-40B4-BE49-F238E27FC236}">
                <a16:creationId xmlns:a16="http://schemas.microsoft.com/office/drawing/2014/main" xmlns="" id="{F5AFCE68-F743-4397-A6E3-0BD7A6C112F8}"/>
              </a:ext>
            </a:extLst>
          </p:cNvPr>
          <p:cNvSpPr txBox="1"/>
          <p:nvPr/>
        </p:nvSpPr>
        <p:spPr>
          <a:xfrm>
            <a:off x="3952611" y="1218821"/>
            <a:ext cx="5199777" cy="5424562"/>
          </a:xfrm>
          <a:prstGeom prst="rect">
            <a:avLst/>
          </a:prstGeom>
          <a:noFill/>
        </p:spPr>
        <p:txBody>
          <a:bodyPr wrap="square">
            <a:spAutoFit/>
          </a:bodyPr>
          <a:lstStyle/>
          <a:p>
            <a:pPr>
              <a:defRPr/>
            </a:pPr>
            <a:r>
              <a:rPr lang="en-US" dirty="0">
                <a:latin typeface="Times New Roman" panose="02020603050405020304" pitchFamily="18" charset="0"/>
                <a:cs typeface="Times New Roman" panose="02020603050405020304" pitchFamily="18" charset="0"/>
              </a:rPr>
              <a:t>Major Frank K. Anderson III, USMC</a:t>
            </a:r>
          </a:p>
          <a:p>
            <a:pPr>
              <a:defRPr/>
            </a:pPr>
            <a:r>
              <a:rPr lang="en-US" dirty="0">
                <a:latin typeface="Times New Roman" panose="02020603050405020304" pitchFamily="18" charset="0"/>
                <a:cs typeface="Times New Roman" panose="02020603050405020304" pitchFamily="18" charset="0"/>
              </a:rPr>
              <a:t>LCDR Shawn L. Bootsma, USN</a:t>
            </a:r>
          </a:p>
          <a:p>
            <a:pPr>
              <a:defRPr/>
            </a:pPr>
            <a:r>
              <a:rPr lang="en-US" dirty="0">
                <a:latin typeface="Times New Roman" panose="02020603050405020304" pitchFamily="18" charset="0"/>
                <a:cs typeface="Times New Roman" panose="02020603050405020304" pitchFamily="18" charset="0"/>
              </a:rPr>
              <a:t>Major Mitchell E. </a:t>
            </a:r>
            <a:r>
              <a:rPr lang="en-US" dirty="0" err="1">
                <a:latin typeface="Times New Roman" panose="02020603050405020304" pitchFamily="18" charset="0"/>
                <a:cs typeface="Times New Roman" panose="02020603050405020304" pitchFamily="18" charset="0"/>
              </a:rPr>
              <a:t>Borley</a:t>
            </a:r>
            <a:r>
              <a:rPr lang="en-US" dirty="0">
                <a:latin typeface="Times New Roman" panose="02020603050405020304" pitchFamily="18" charset="0"/>
                <a:cs typeface="Times New Roman" panose="02020603050405020304" pitchFamily="18" charset="0"/>
              </a:rPr>
              <a:t>, USMC</a:t>
            </a:r>
          </a:p>
          <a:p>
            <a:pPr>
              <a:defRPr/>
            </a:pPr>
            <a:r>
              <a:rPr lang="en-US" dirty="0">
                <a:latin typeface="Times New Roman" panose="02020603050405020304" pitchFamily="18" charset="0"/>
                <a:cs typeface="Times New Roman" panose="02020603050405020304" pitchFamily="18" charset="0"/>
              </a:rPr>
              <a:t>Major Joel W. Graves, USMC</a:t>
            </a:r>
          </a:p>
          <a:p>
            <a:pPr>
              <a:defRPr/>
            </a:pPr>
            <a:r>
              <a:rPr lang="en-US" dirty="0">
                <a:latin typeface="Times New Roman" panose="02020603050405020304" pitchFamily="18" charset="0"/>
                <a:cs typeface="Times New Roman" panose="02020603050405020304" pitchFamily="18" charset="0"/>
              </a:rPr>
              <a:t>CWO4 Michael A. Higuera, USMC</a:t>
            </a:r>
          </a:p>
          <a:p>
            <a:pPr>
              <a:defRPr/>
            </a:pPr>
            <a:r>
              <a:rPr lang="en-US" dirty="0">
                <a:latin typeface="Times New Roman" panose="02020603050405020304" pitchFamily="18" charset="0"/>
                <a:cs typeface="Times New Roman" panose="02020603050405020304" pitchFamily="18" charset="0"/>
              </a:rPr>
              <a:t>LtCol </a:t>
            </a:r>
            <a:r>
              <a:rPr lang="en-US" dirty="0" err="1">
                <a:latin typeface="Times New Roman" panose="02020603050405020304" pitchFamily="18" charset="0"/>
                <a:cs typeface="Times New Roman" panose="02020603050405020304" pitchFamily="18" charset="0"/>
              </a:rPr>
              <a:t>Khorolsuren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Jamsran</a:t>
            </a:r>
            <a:r>
              <a:rPr lang="en-US" dirty="0">
                <a:latin typeface="Times New Roman" panose="02020603050405020304" pitchFamily="18" charset="0"/>
                <a:cs typeface="Times New Roman" panose="02020603050405020304" pitchFamily="18" charset="0"/>
              </a:rPr>
              <a:t>, Mongolian Armed Forces</a:t>
            </a:r>
          </a:p>
          <a:p>
            <a:pPr>
              <a:defRPr/>
            </a:pPr>
            <a:r>
              <a:rPr lang="en-US" dirty="0">
                <a:latin typeface="Times New Roman" panose="02020603050405020304" pitchFamily="18" charset="0"/>
                <a:cs typeface="Times New Roman" panose="02020603050405020304" pitchFamily="18" charset="0"/>
              </a:rPr>
              <a:t>Captain Jared A. Mason, USMC</a:t>
            </a:r>
          </a:p>
          <a:p>
            <a:pPr>
              <a:defRPr/>
            </a:pPr>
            <a:r>
              <a:rPr lang="en-US" dirty="0">
                <a:latin typeface="Times New Roman" panose="02020603050405020304" pitchFamily="18" charset="0"/>
                <a:cs typeface="Times New Roman" panose="02020603050405020304" pitchFamily="18" charset="0"/>
              </a:rPr>
              <a:t>Major Blair McNaught, Canadian Armed Forces</a:t>
            </a:r>
          </a:p>
          <a:p>
            <a:pPr>
              <a:defRPr/>
            </a:pPr>
            <a:r>
              <a:rPr lang="en-US" dirty="0">
                <a:latin typeface="Times New Roman" panose="02020603050405020304" pitchFamily="18" charset="0"/>
                <a:cs typeface="Times New Roman" panose="02020603050405020304" pitchFamily="18" charset="0"/>
              </a:rPr>
              <a:t>Major Kevin P. Morrisey, USMC</a:t>
            </a:r>
          </a:p>
          <a:p>
            <a:pPr>
              <a:defRPr/>
            </a:pPr>
            <a:r>
              <a:rPr lang="en-US" dirty="0">
                <a:latin typeface="Times New Roman" panose="02020603050405020304" pitchFamily="18" charset="0"/>
                <a:cs typeface="Times New Roman" panose="02020603050405020304" pitchFamily="18" charset="0"/>
              </a:rPr>
              <a:t>Major Aaron P. Pinson, USAF</a:t>
            </a:r>
          </a:p>
          <a:p>
            <a:pPr>
              <a:defRPr/>
            </a:pPr>
            <a:r>
              <a:rPr lang="en-US" dirty="0">
                <a:latin typeface="Times New Roman" panose="02020603050405020304" pitchFamily="18" charset="0"/>
                <a:cs typeface="Times New Roman" panose="02020603050405020304" pitchFamily="18" charset="0"/>
              </a:rPr>
              <a:t>Major Jesse R. </a:t>
            </a:r>
            <a:r>
              <a:rPr lang="en-US" dirty="0" err="1">
                <a:latin typeface="Times New Roman" panose="02020603050405020304" pitchFamily="18" charset="0"/>
                <a:cs typeface="Times New Roman" panose="02020603050405020304" pitchFamily="18" charset="0"/>
              </a:rPr>
              <a:t>Simoneau</a:t>
            </a:r>
            <a:r>
              <a:rPr lang="en-US" dirty="0">
                <a:latin typeface="Times New Roman" panose="02020603050405020304" pitchFamily="18" charset="0"/>
                <a:cs typeface="Times New Roman" panose="02020603050405020304" pitchFamily="18" charset="0"/>
              </a:rPr>
              <a:t>, USMC</a:t>
            </a:r>
          </a:p>
          <a:p>
            <a:pPr>
              <a:defRPr/>
            </a:pPr>
            <a:r>
              <a:rPr lang="en-US" dirty="0">
                <a:latin typeface="Times New Roman" panose="02020603050405020304" pitchFamily="18" charset="0"/>
                <a:cs typeface="Times New Roman" panose="02020603050405020304" pitchFamily="18" charset="0"/>
              </a:rPr>
              <a:t>Major Mitchell R. Spidel, USMC</a:t>
            </a:r>
          </a:p>
          <a:p>
            <a:pPr>
              <a:defRPr/>
            </a:pPr>
            <a:r>
              <a:rPr lang="en-US" dirty="0">
                <a:latin typeface="Times New Roman" panose="02020603050405020304" pitchFamily="18" charset="0"/>
                <a:cs typeface="Times New Roman" panose="02020603050405020304" pitchFamily="18" charset="0"/>
              </a:rPr>
              <a:t>LCDR Daniel A. </a:t>
            </a:r>
            <a:r>
              <a:rPr lang="en-US" dirty="0" err="1">
                <a:latin typeface="Times New Roman" panose="02020603050405020304" pitchFamily="18" charset="0"/>
                <a:cs typeface="Times New Roman" panose="02020603050405020304" pitchFamily="18" charset="0"/>
              </a:rPr>
              <a:t>Tanguis</a:t>
            </a:r>
            <a:r>
              <a:rPr lang="en-US" dirty="0">
                <a:latin typeface="Times New Roman" panose="02020603050405020304" pitchFamily="18" charset="0"/>
                <a:cs typeface="Times New Roman" panose="02020603050405020304" pitchFamily="18" charset="0"/>
              </a:rPr>
              <a:t> Bedoya, Peruvian Navy</a:t>
            </a:r>
          </a:p>
          <a:p>
            <a:pPr>
              <a:defRPr/>
            </a:pPr>
            <a:r>
              <a:rPr lang="en-US" dirty="0">
                <a:latin typeface="Times New Roman" panose="02020603050405020304" pitchFamily="18" charset="0"/>
                <a:cs typeface="Times New Roman" panose="02020603050405020304" pitchFamily="18" charset="0"/>
              </a:rPr>
              <a:t>Major Shawn C. Wehrle, USMC</a:t>
            </a:r>
          </a:p>
          <a:p>
            <a:pPr>
              <a:defRPr/>
            </a:pPr>
            <a:r>
              <a:rPr lang="en-US" dirty="0">
                <a:latin typeface="Times New Roman" panose="02020603050405020304" pitchFamily="18" charset="0"/>
                <a:cs typeface="Times New Roman" panose="02020603050405020304" pitchFamily="18" charset="0"/>
              </a:rPr>
              <a:t>Major James W. Woods, USMC</a:t>
            </a:r>
          </a:p>
          <a:p>
            <a:pPr>
              <a:defRPr/>
            </a:pPr>
            <a:endParaRPr lang="en-US" sz="1000" dirty="0">
              <a:latin typeface="Times New Roman" panose="02020603050405020304" pitchFamily="18" charset="0"/>
              <a:cs typeface="Times New Roman" panose="02020603050405020304" pitchFamily="18" charset="0"/>
            </a:endParaRPr>
          </a:p>
          <a:p>
            <a:pPr>
              <a:defRPr/>
            </a:pPr>
            <a:endParaRPr lang="en-US" sz="950" dirty="0">
              <a:latin typeface="Times New Roman" panose="02020603050405020304" pitchFamily="18" charset="0"/>
              <a:cs typeface="Times New Roman" panose="02020603050405020304" pitchFamily="18" charset="0"/>
            </a:endParaRPr>
          </a:p>
          <a:p>
            <a:pPr>
              <a:defRPr/>
            </a:pPr>
            <a:endParaRPr lang="en-US" sz="950" dirty="0">
              <a:latin typeface="Times New Roman" panose="02020603050405020304" pitchFamily="18" charset="0"/>
              <a:cs typeface="Times New Roman" panose="02020603050405020304" pitchFamily="18" charset="0"/>
            </a:endParaRPr>
          </a:p>
          <a:p>
            <a:pPr>
              <a:defRPr/>
            </a:pPr>
            <a:endParaRPr lang="en-US" sz="950" b="1" u="sng" dirty="0">
              <a:latin typeface="Times New Roman" panose="02020603050405020304" pitchFamily="18" charset="0"/>
              <a:cs typeface="Times New Roman" panose="02020603050405020304" pitchFamily="18" charset="0"/>
            </a:endParaRPr>
          </a:p>
          <a:p>
            <a:pPr>
              <a:defRPr/>
            </a:pPr>
            <a:endParaRPr lang="en-US" sz="950" b="1" u="sng" dirty="0">
              <a:latin typeface="Times New Roman" panose="02020603050405020304" pitchFamily="18" charset="0"/>
              <a:cs typeface="Times New Roman" panose="02020603050405020304" pitchFamily="18" charset="0"/>
            </a:endParaRPr>
          </a:p>
          <a:p>
            <a:pPr>
              <a:defRPr/>
            </a:pPr>
            <a:endParaRPr lang="en-US" sz="950" b="1" u="sng" dirty="0">
              <a:latin typeface="Times New Roman" panose="02020603050405020304" pitchFamily="18" charset="0"/>
              <a:cs typeface="Times New Roman" panose="02020603050405020304" pitchFamily="18" charset="0"/>
            </a:endParaRPr>
          </a:p>
          <a:p>
            <a:pPr>
              <a:defRPr/>
            </a:pPr>
            <a:endParaRPr lang="en-US" sz="1000" b="1" u="sng" dirty="0">
              <a:latin typeface="Times New Roman" panose="02020603050405020304" pitchFamily="18" charset="0"/>
              <a:cs typeface="Times New Roman" panose="02020603050405020304" pitchFamily="18" charset="0"/>
            </a:endParaRPr>
          </a:p>
          <a:p>
            <a:pPr>
              <a:defRPr/>
            </a:pP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32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6E5F5DB-7867-46EE-8CB6-53E78989E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835" y="365760"/>
            <a:ext cx="8168640" cy="61264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4161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A6AEC20-C7E9-41E3-98DC-20CB168135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9641" y="179055"/>
            <a:ext cx="5075154"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5C7EDBB3-F8CD-4778-B529-EC9E627D4F92}"/>
              </a:ext>
            </a:extLst>
          </p:cNvPr>
          <p:cNvSpPr/>
          <p:nvPr/>
        </p:nvSpPr>
        <p:spPr>
          <a:xfrm>
            <a:off x="3449366" y="1141352"/>
            <a:ext cx="6442745" cy="5632311"/>
          </a:xfrm>
          <a:prstGeom prst="rect">
            <a:avLst/>
          </a:prstGeom>
        </p:spPr>
        <p:txBody>
          <a:bodyPr wrap="square">
            <a:spAutoFit/>
          </a:bodyPr>
          <a:lstStyle/>
          <a:p>
            <a:pPr lvl="0" fontAlgn="base">
              <a:spcBef>
                <a:spcPct val="0"/>
              </a:spcBef>
              <a:spcAft>
                <a:spcPct val="0"/>
              </a:spcAft>
            </a:pPr>
            <a:r>
              <a:rPr lang="en-US" altLang="en-US" b="1" dirty="0">
                <a:solidFill>
                  <a:prstClr val="black"/>
                </a:solidFill>
                <a:latin typeface="Times New Roman" panose="02020603050405020304" pitchFamily="18" charset="0"/>
                <a:cs typeface="Times New Roman" panose="02020603050405020304" pitchFamily="18" charset="0"/>
              </a:rPr>
              <a:t>	           CSC BSP Faculty</a:t>
            </a:r>
          </a:p>
          <a:p>
            <a:pPr lvl="0" fontAlgn="base">
              <a:spcBef>
                <a:spcPct val="0"/>
              </a:spcBef>
              <a:spcAft>
                <a:spcPct val="0"/>
              </a:spcAft>
            </a:pPr>
            <a:endParaRPr lang="en-US" altLang="en-US" b="1"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Mr. Mark Desens, CSC BSP Faculty</a:t>
            </a:r>
          </a:p>
          <a:p>
            <a:pPr lvl="0"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Mr. Hank Donigan, CSC BSP Faculty</a:t>
            </a:r>
          </a:p>
          <a:p>
            <a:pPr lvl="0" fontAlgn="base">
              <a:spcBef>
                <a:spcPct val="0"/>
              </a:spcBef>
              <a:spcAft>
                <a:spcPct val="0"/>
              </a:spcAft>
            </a:pPr>
            <a:r>
              <a:rPr lang="en-US" altLang="en-US" b="1" dirty="0">
                <a:solidFill>
                  <a:prstClr val="black"/>
                </a:solidFill>
                <a:latin typeface="Times New Roman" panose="02020603050405020304" pitchFamily="18" charset="0"/>
                <a:cs typeface="Times New Roman" panose="02020603050405020304" pitchFamily="18" charset="0"/>
              </a:rPr>
              <a:t>    </a:t>
            </a:r>
          </a:p>
          <a:p>
            <a:pPr lvl="0" fontAlgn="base">
              <a:spcBef>
                <a:spcPct val="0"/>
              </a:spcBef>
              <a:spcAft>
                <a:spcPct val="0"/>
              </a:spcAft>
            </a:pPr>
            <a:r>
              <a:rPr lang="en-US" altLang="en-US" b="1" dirty="0">
                <a:solidFill>
                  <a:prstClr val="black"/>
                </a:solidFill>
                <a:latin typeface="Times New Roman" panose="02020603050405020304" pitchFamily="18" charset="0"/>
                <a:cs typeface="Times New Roman" panose="02020603050405020304" pitchFamily="18" charset="0"/>
              </a:rPr>
              <a:t>   	           Campus Staff</a:t>
            </a:r>
          </a:p>
          <a:p>
            <a:pPr lvl="0"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Jeff Willis, Regional Director</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LtCol Edward Silva, USMC, Head, BSP</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Major Nathan Hatfield, USMC, EWS BSP Faculty</a:t>
            </a:r>
          </a:p>
          <a:p>
            <a:pPr lvl="0"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a:t>
            </a:r>
            <a:r>
              <a:rPr lang="en-US" altLang="en-US" dirty="0" err="1">
                <a:solidFill>
                  <a:prstClr val="black"/>
                </a:solidFill>
                <a:latin typeface="Times New Roman" panose="02020603050405020304" pitchFamily="18" charset="0"/>
                <a:cs typeface="Times New Roman" panose="02020603050405020304" pitchFamily="18" charset="0"/>
              </a:rPr>
              <a:t>Stefen</a:t>
            </a:r>
            <a:r>
              <a:rPr lang="en-US" altLang="en-US" dirty="0">
                <a:solidFill>
                  <a:prstClr val="black"/>
                </a:solidFill>
                <a:latin typeface="Times New Roman" panose="02020603050405020304" pitchFamily="18" charset="0"/>
                <a:cs typeface="Times New Roman" panose="02020603050405020304" pitchFamily="18" charset="0"/>
              </a:rPr>
              <a:t> Bien, EWS BSP Faculty</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Willy Buhl, EWS BSP Faculty</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Mrs. Monica Castillo, Administrative Assistant ECDEP</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Jack Hall, Regional Chief Instructor CSC DEP</a:t>
            </a:r>
          </a:p>
          <a:p>
            <a:pPr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Rob Hightower, Regional Chief Instructor ECDEP</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Mrs. Kerrie Parsons, Administrative Assistant OPME</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Jim Woulfe, Regional Chief Instructor EWS</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Harrison Tanksley, Regional Chief Instructor ECDEP</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Tye Wallace, EWS BSP Faculty</a:t>
            </a:r>
          </a:p>
        </p:txBody>
      </p:sp>
    </p:spTree>
    <p:extLst>
      <p:ext uri="{BB962C8B-B14F-4D97-AF65-F5344CB8AC3E}">
        <p14:creationId xmlns:p14="http://schemas.microsoft.com/office/powerpoint/2010/main" val="1649425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849</Words>
  <PresentationFormat>Widescreen</PresentationFormat>
  <Paragraphs>91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Algerian</vt:lpstr>
      <vt:lpstr>Arial</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2019-09-19T20:43:28Z</dcterms:created>
  <dcterms:modified xsi:type="dcterms:W3CDTF">2019-10-31T17:43:43Z</dcterms:modified>
</cp:coreProperties>
</file>